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87" r:id="rId4"/>
    <p:sldMasterId id="2147483702" r:id="rId5"/>
    <p:sldMasterId id="2147483717" r:id="rId6"/>
  </p:sldMasterIdLst>
  <p:sldIdLst>
    <p:sldId id="257" r:id="rId7"/>
    <p:sldId id="258" r:id="rId8"/>
    <p:sldId id="259" r:id="rId9"/>
    <p:sldId id="260" r:id="rId10"/>
    <p:sldId id="256" r:id="rId11"/>
    <p:sldId id="262" r:id="rId12"/>
    <p:sldId id="264" r:id="rId13"/>
    <p:sldId id="263" r:id="rId14"/>
    <p:sldId id="261" r:id="rId15"/>
    <p:sldId id="265" r:id="rId16"/>
    <p:sldId id="267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9F2D-7C1E-4467-A4FC-07A93B0D9791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FF95-753B-423E-8AF8-90EA64DA6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0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9F2D-7C1E-4467-A4FC-07A93B0D9791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FF95-753B-423E-8AF8-90EA64DA6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13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9F2D-7C1E-4467-A4FC-07A93B0D9791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FF95-753B-423E-8AF8-90EA64DA6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78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979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61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05051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12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58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>
                    <a:solidFill>
                      <a:srgbClr val="FFFFFF"/>
                    </a:solidFill>
                  </a:endParaRPr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58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617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6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9F2D-7C1E-4467-A4FC-07A93B0D9791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FF95-753B-423E-8AF8-90EA64DA6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46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59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>
                      <a:solidFill>
                        <a:srgbClr val="FFFFFF"/>
                      </a:solidFill>
                    </a:endParaRPr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13514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97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330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86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390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74D0-9DC3-4A6F-91CD-EAE2053D24C4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3/9/2017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EB28-F62C-447B-97D4-56BB3B9CFD3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55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74D0-9DC3-4A6F-91CD-EAE2053D24C4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3/9/2017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EB28-F62C-447B-97D4-56BB3B9CFD3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940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74D0-9DC3-4A6F-91CD-EAE2053D24C4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3/9/2017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EB28-F62C-447B-97D4-56BB3B9CFD3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69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74D0-9DC3-4A6F-91CD-EAE2053D24C4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3/9/2017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EB28-F62C-447B-97D4-56BB3B9CFD3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07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9F2D-7C1E-4467-A4FC-07A93B0D9791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FF95-753B-423E-8AF8-90EA64DA6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881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74D0-9DC3-4A6F-91CD-EAE2053D24C4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3/9/2017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EB28-F62C-447B-97D4-56BB3B9CFD3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38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74D0-9DC3-4A6F-91CD-EAE2053D24C4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3/9/2017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EB28-F62C-447B-97D4-56BB3B9CFD3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88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74D0-9DC3-4A6F-91CD-EAE2053D24C4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3/9/2017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EB28-F62C-447B-97D4-56BB3B9CFD3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18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74D0-9DC3-4A6F-91CD-EAE2053D24C4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3/9/2017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EB28-F62C-447B-97D4-56BB3B9CFD3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14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74D0-9DC3-4A6F-91CD-EAE2053D24C4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3/9/2017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EB28-F62C-447B-97D4-56BB3B9CFD3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981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74D0-9DC3-4A6F-91CD-EAE2053D24C4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3/9/2017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EB28-F62C-447B-97D4-56BB3B9CFD3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861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74D0-9DC3-4A6F-91CD-EAE2053D24C4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3/9/2017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EB28-F62C-447B-97D4-56BB3B9CFD3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10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6"/>
            <a:ext cx="2133600" cy="259317"/>
          </a:xfrm>
        </p:spPr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6"/>
            <a:ext cx="762000" cy="271463"/>
          </a:xfrm>
        </p:spPr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324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720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9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6"/>
            <a:ext cx="2133600" cy="259317"/>
          </a:xfrm>
        </p:spPr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1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256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9F2D-7C1E-4467-A4FC-07A93B0D9791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FF95-753B-423E-8AF8-90EA64DA6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656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8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9804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90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90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831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>
                    <a:solidFill>
                      <a:srgbClr val="FFFFFF"/>
                    </a:solidFill>
                  </a:endParaRPr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2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2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6960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335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161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2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90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3097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>
                      <a:solidFill>
                        <a:srgbClr val="FFFFFF"/>
                      </a:solidFill>
                    </a:endParaRPr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2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3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263161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851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4287821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5271249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5474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7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9F2D-7C1E-4467-A4FC-07A93B0D9791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FF95-753B-423E-8AF8-90EA64DA6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237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2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2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7448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srgbClr val="FFFFFF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487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82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233025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1372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100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>
                    <a:solidFill>
                      <a:srgbClr val="FFFFFF"/>
                    </a:solidFill>
                  </a:endParaRPr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965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749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03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9F2D-7C1E-4467-A4FC-07A93B0D9791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FF95-753B-423E-8AF8-90EA64DA6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643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>
                      <a:solidFill>
                        <a:srgbClr val="FFFFFF"/>
                      </a:solidFill>
                    </a:endParaRPr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257701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849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8889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57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5256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sz="1350">
                <a:solidFill>
                  <a:srgbClr val="FFFFFF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sz="135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405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spcBef>
                <a:spcPts val="225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6"/>
            <a:ext cx="2133600" cy="259317"/>
          </a:xfrm>
        </p:spPr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6"/>
            <a:ext cx="762000" cy="271463"/>
          </a:xfrm>
        </p:spPr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923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srgbClr val="FFFFFF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sz="135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sz="135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4765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srgbClr val="FFFFFF"/>
                </a:solidFill>
              </a:endParaRPr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sz="135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9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225"/>
              </a:spcBef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6"/>
            <a:ext cx="2133600" cy="259317"/>
          </a:xfrm>
        </p:spPr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1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15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64410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srgbClr val="FFFFFF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sz="135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405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8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225"/>
              </a:spcBef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682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srgbClr val="FFFFFF"/>
                </a:solidFill>
              </a:endParaRPr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sz="135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sz="135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90"/>
            <a:ext cx="3566160" cy="392747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90"/>
            <a:ext cx="3566160" cy="392747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2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9F2D-7C1E-4467-A4FC-07A93B0D9791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FF95-753B-423E-8AF8-90EA64DA6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773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en-US" sz="135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sz="135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sz="1350">
                    <a:solidFill>
                      <a:srgbClr val="FFFFFF"/>
                    </a:solidFill>
                  </a:endParaRPr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2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225"/>
              </a:spcBef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2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225"/>
              </a:spcBef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602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srgbClr val="FFFFFF"/>
                </a:solidFill>
              </a:endParaRPr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sz="135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sz="135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976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srgbClr val="FFFFFF"/>
                </a:solidFill>
              </a:endParaRPr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sz="135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383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en-US" sz="135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sz="135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sz="135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2"/>
            <a:ext cx="4114800" cy="5465763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50" baseline="0"/>
            </a:lvl2pPr>
            <a:lvl3pPr>
              <a:defRPr sz="1500" baseline="0"/>
            </a:lvl3pPr>
            <a:lvl4pPr>
              <a:defRPr sz="1350" baseline="0"/>
            </a:lvl4pPr>
            <a:lvl5pPr>
              <a:defRPr sz="1350" baseline="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90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450"/>
              </a:spcBef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 algn="l" defTabSz="685800" rtl="0" eaLnBrk="1" latinLnBrk="0" hangingPunct="1">
              <a:lnSpc>
                <a:spcPct val="110000"/>
              </a:lnSpc>
              <a:spcBef>
                <a:spcPts val="15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6979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en-US" sz="135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342900"/>
                    <a:endParaRPr sz="1350">
                      <a:solidFill>
                        <a:srgbClr val="FFFFFF"/>
                      </a:solidFill>
                    </a:endParaRPr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sz="135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sz="135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2"/>
            <a:ext cx="4114800" cy="5465763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50" baseline="0"/>
            </a:lvl2pPr>
            <a:lvl3pPr>
              <a:defRPr sz="1500" baseline="0"/>
            </a:lvl3pPr>
            <a:lvl4pPr>
              <a:defRPr sz="1350" baseline="0"/>
            </a:lvl4pPr>
            <a:lvl5pPr>
              <a:defRPr sz="1350" baseline="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3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35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64277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en-US" sz="135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sz="135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sz="135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450"/>
              </a:spcBef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 algn="l" defTabSz="685800" rtl="0" eaLnBrk="1" latinLnBrk="0" hangingPunct="1">
              <a:lnSpc>
                <a:spcPct val="120000"/>
              </a:lnSpc>
              <a:spcBef>
                <a:spcPts val="15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910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en-US" sz="135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sz="135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sz="135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4287821"/>
            <a:ext cx="8021977" cy="916193"/>
          </a:xfrm>
        </p:spPr>
        <p:txBody>
          <a:bodyPr anchor="b">
            <a:no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5271249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 algn="l" defTabSz="685800" rtl="0" eaLnBrk="1" latinLnBrk="0" hangingPunct="1">
              <a:lnSpc>
                <a:spcPct val="120000"/>
              </a:lnSpc>
              <a:spcBef>
                <a:spcPts val="15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612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srgbClr val="FFFFFF"/>
                </a:solidFill>
              </a:endParaRPr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sz="135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sz="135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544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en-US" sz="135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sz="135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sz="1350">
                <a:solidFill>
                  <a:srgbClr val="FFFFFF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2"/>
            <a:ext cx="1416423" cy="5516563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2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75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9F2D-7C1E-4467-A4FC-07A93B0D9791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FF95-753B-423E-8AF8-90EA64DA6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50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9F2D-7C1E-4467-A4FC-07A93B0D9791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FF95-753B-423E-8AF8-90EA64DA6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3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09F2D-7C1E-4467-A4FC-07A93B0D9791}" type="datetimeFigureOut">
              <a:rPr lang="en-US" smtClean="0"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3FF95-753B-423E-8AF8-90EA64DA6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pPr defTabSz="457200"/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 defTabSz="457200"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58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13000">
              <a:schemeClr val="bg1"/>
            </a:gs>
            <a:gs pos="28000">
              <a:srgbClr val="FF3399"/>
            </a:gs>
            <a:gs pos="42999">
              <a:schemeClr val="bg1"/>
            </a:gs>
            <a:gs pos="58000">
              <a:srgbClr val="FF3399"/>
            </a:gs>
            <a:gs pos="72000">
              <a:schemeClr val="bg1"/>
            </a:gs>
            <a:gs pos="87000">
              <a:srgbClr val="FF3399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 defTabSz="457200"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1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3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pPr defTabSz="457200"/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 defTabSz="457200"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2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3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13000">
              <a:schemeClr val="bg1"/>
            </a:gs>
            <a:gs pos="28000">
              <a:srgbClr val="FF3399"/>
            </a:gs>
            <a:gs pos="42999">
              <a:schemeClr val="bg1"/>
            </a:gs>
            <a:gs pos="58000">
              <a:srgbClr val="FF3399"/>
            </a:gs>
            <a:gs pos="72000">
              <a:schemeClr val="bg1"/>
            </a:gs>
            <a:gs pos="87000">
              <a:srgbClr val="FF3399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pPr defTabSz="457200"/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 defTabSz="457200"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44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3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pPr defTabSz="342900"/>
            <a:fld id="{36538B68-ACFA-1240-80DE-027A80F99C59}" type="datetimeFigureOut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 defTabSz="342900"/>
              <a:t>3/9/2017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685800" rtl="0" eaLnBrk="1" latinLnBrk="0" hangingPunct="1">
              <a:defRPr sz="9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2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685800" rtl="0" eaLnBrk="1" latinLnBrk="0" hangingPunct="1">
              <a:defRPr sz="9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3D87AD0-F2F0-D34C-B741-79255B77991A}" type="slidenum">
              <a:rPr lang="en-US" smtClean="0">
                <a:solidFill>
                  <a:srgbClr val="7C8F9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7C8F9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07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txStyles>
    <p:titleStyle>
      <a:lvl1pPr algn="ctr" defTabSz="6858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15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34579" indent="-171450" algn="l" defTabSz="685800" rtl="0" eaLnBrk="1" latinLnBrk="0" hangingPunct="1">
        <a:spcBef>
          <a:spcPts val="45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6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06029" indent="-171450" algn="l" defTabSz="685800" rtl="0" eaLnBrk="1" latinLnBrk="0" hangingPunct="1">
        <a:spcBef>
          <a:spcPts val="45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77479" indent="-171450" algn="l" defTabSz="685800" rtl="0" eaLnBrk="1" latinLnBrk="0" hangingPunct="1">
        <a:spcBef>
          <a:spcPts val="45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48929" indent="-171450" algn="l" defTabSz="685800" rtl="0" eaLnBrk="1" latinLnBrk="0" hangingPunct="1">
        <a:spcBef>
          <a:spcPts val="45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14425" indent="-171450" algn="l" defTabSz="6858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35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84685" indent="-171450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35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60897" indent="-171450" algn="l" defTabSz="6858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35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31156" indent="-171450" algn="l" defTabSz="6858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35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97512" y="22243"/>
            <a:ext cx="946282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541" cmpd="sng">
                  <a:solidFill>
                    <a:srgbClr val="4B5A6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B5A60">
                        <a:tint val="40000"/>
                        <a:satMod val="250000"/>
                      </a:srgbClr>
                    </a:gs>
                    <a:gs pos="9000">
                      <a:srgbClr val="4B5A60">
                        <a:tint val="52000"/>
                        <a:satMod val="300000"/>
                      </a:srgbClr>
                    </a:gs>
                    <a:gs pos="50000">
                      <a:srgbClr val="4B5A60">
                        <a:shade val="20000"/>
                        <a:satMod val="300000"/>
                      </a:srgbClr>
                    </a:gs>
                    <a:gs pos="79000">
                      <a:srgbClr val="4B5A60">
                        <a:tint val="52000"/>
                        <a:satMod val="300000"/>
                      </a:srgbClr>
                    </a:gs>
                    <a:gs pos="100000">
                      <a:srgbClr val="4B5A60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Welcome to </a:t>
            </a:r>
            <a:r>
              <a:rPr lang="en-US" sz="4800" b="1" dirty="0" smtClean="0">
                <a:ln w="10541" cmpd="sng">
                  <a:solidFill>
                    <a:srgbClr val="4B5A6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B5A60">
                        <a:tint val="40000"/>
                        <a:satMod val="250000"/>
                      </a:srgbClr>
                    </a:gs>
                    <a:gs pos="9000">
                      <a:srgbClr val="4B5A60">
                        <a:tint val="52000"/>
                        <a:satMod val="300000"/>
                      </a:srgbClr>
                    </a:gs>
                    <a:gs pos="50000">
                      <a:srgbClr val="4B5A60">
                        <a:shade val="20000"/>
                        <a:satMod val="300000"/>
                      </a:srgbClr>
                    </a:gs>
                    <a:gs pos="79000">
                      <a:srgbClr val="4B5A60">
                        <a:tint val="52000"/>
                        <a:satMod val="300000"/>
                      </a:srgbClr>
                    </a:gs>
                    <a:gs pos="100000">
                      <a:srgbClr val="4B5A60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our SNHS/SECME! Meeting 1/27/2017</a:t>
            </a:r>
            <a:endParaRPr lang="en-US" sz="4800" b="1" dirty="0">
              <a:ln w="10541" cmpd="sng">
                <a:solidFill>
                  <a:srgbClr val="4B5A60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B5A60">
                      <a:tint val="40000"/>
                      <a:satMod val="250000"/>
                    </a:srgbClr>
                  </a:gs>
                  <a:gs pos="9000">
                    <a:srgbClr val="4B5A60">
                      <a:tint val="52000"/>
                      <a:satMod val="300000"/>
                    </a:srgbClr>
                  </a:gs>
                  <a:gs pos="50000">
                    <a:srgbClr val="4B5A60">
                      <a:shade val="20000"/>
                      <a:satMod val="300000"/>
                    </a:srgbClr>
                  </a:gs>
                  <a:gs pos="79000">
                    <a:srgbClr val="4B5A60">
                      <a:tint val="52000"/>
                      <a:satMod val="300000"/>
                    </a:srgbClr>
                  </a:gs>
                  <a:gs pos="100000">
                    <a:srgbClr val="4B5A60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071638"/>
            <a:ext cx="83058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rgbClr val="4B5A60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You are currently earning ½ hour for attending.</a:t>
            </a:r>
          </a:p>
          <a:p>
            <a:pPr algn="ctr"/>
            <a:r>
              <a:rPr lang="en-US" sz="2800" b="1" dirty="0">
                <a:ln w="10541" cmpd="sng">
                  <a:solidFill>
                    <a:srgbClr val="4B5A60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Please sign in and be sure to sign-out </a:t>
            </a:r>
            <a:r>
              <a:rPr lang="en-US" sz="2800" b="1" dirty="0">
                <a:ln w="10541" cmpd="sng">
                  <a:solidFill>
                    <a:srgbClr val="4B5A60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sym typeface="Wingdings" panose="05000000000000000000" pitchFamily="2" charset="2"/>
              </a:rPr>
              <a:t></a:t>
            </a:r>
            <a:endParaRPr lang="en-US" sz="2800" b="1" dirty="0">
              <a:ln w="10541" cmpd="sng">
                <a:solidFill>
                  <a:srgbClr val="4B5A60">
                    <a:shade val="88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2091406"/>
            <a:ext cx="2286001" cy="298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53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Next Meeting: Next week on Tuesday for 2 MEMBER lectures/SECME schedule!!! 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( Please be sure to sign up, </a:t>
            </a:r>
            <a:r>
              <a:rPr lang="en-US" sz="4400" smtClean="0">
                <a:solidFill>
                  <a:schemeClr val="bg1"/>
                </a:solidFill>
              </a:rPr>
              <a:t>lectures are fun</a:t>
            </a:r>
            <a:r>
              <a:rPr lang="en-US" sz="4400" dirty="0" smtClean="0">
                <a:solidFill>
                  <a:schemeClr val="bg1"/>
                </a:solidFill>
              </a:rPr>
              <a:t>, and there’s so much amazing stuff going on right now !!)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12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5762"/>
            <a:ext cx="9144000" cy="68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90800" y="1219200"/>
            <a:ext cx="531344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</a:rPr>
              <a:t>Any Comments, </a:t>
            </a:r>
          </a:p>
          <a:p>
            <a:pPr algn="ctr"/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</a:rPr>
              <a:t>Questions, </a:t>
            </a:r>
          </a:p>
          <a:p>
            <a:pPr algn="ctr"/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</a:rPr>
              <a:t>Or Concerns?</a:t>
            </a:r>
          </a:p>
        </p:txBody>
      </p:sp>
    </p:spTree>
    <p:extLst>
      <p:ext uri="{BB962C8B-B14F-4D97-AF65-F5344CB8AC3E}">
        <p14:creationId xmlns:p14="http://schemas.microsoft.com/office/powerpoint/2010/main" val="168719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6945" y="403557"/>
            <a:ext cx="3869056" cy="302390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</a:rPr>
              <a:t>SNHS- Don’t forget to sign in</a:t>
            </a:r>
            <a:r>
              <a:rPr lang="en-US" sz="2400" b="1" dirty="0" smtClean="0">
                <a:ln w="10541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</a:rPr>
              <a:t>!</a:t>
            </a:r>
          </a:p>
          <a:p>
            <a:pPr algn="ctr"/>
            <a:r>
              <a:rPr lang="en-US" sz="2400" b="1" dirty="0" smtClean="0">
                <a:ln w="10541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</a:rPr>
              <a:t>Don’t forget to sign up for tutoring, recycling, and mark the date for the next lecture!</a:t>
            </a:r>
          </a:p>
          <a:p>
            <a:pPr algn="ctr"/>
            <a:r>
              <a:rPr lang="en-US" sz="2400" b="1" dirty="0" smtClean="0">
                <a:ln w="10541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</a:rPr>
              <a:t>STAY FOR SCIENCE DAY PRACTICE!!!</a:t>
            </a:r>
            <a:endParaRPr lang="en-US" sz="2400" b="1" dirty="0">
              <a:ln w="10541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17199" y="2335221"/>
            <a:ext cx="2004396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rgbClr val="6F6D5D">
                      <a:satMod val="15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Thanks!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27" y="3945762"/>
            <a:ext cx="1997838" cy="199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473" y="4085546"/>
            <a:ext cx="3253528" cy="171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091" y="3680608"/>
            <a:ext cx="2102675" cy="210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3637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Upcoming Dates to keep in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March 18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is the date of our official SECME Competition. </a:t>
            </a:r>
          </a:p>
          <a:p>
            <a:r>
              <a:rPr lang="en-US" dirty="0" smtClean="0"/>
              <a:t>We will be using a school bus as transportation to and from the competition, so please arrive at school no later than 7:15 am, as the bus will depart at 7:30 am. We will be returning at approximately 3 pm to PPCHS after the competition award ceremony. Food is not provided, but they will be selling pizza, so you can bring money for food! Go Consumerism!</a:t>
            </a:r>
          </a:p>
        </p:txBody>
      </p:sp>
    </p:spTree>
    <p:extLst>
      <p:ext uri="{BB962C8B-B14F-4D97-AF65-F5344CB8AC3E}">
        <p14:creationId xmlns:p14="http://schemas.microsoft.com/office/powerpoint/2010/main" val="307304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Upcoming Dates to keep in 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 so </a:t>
            </a:r>
            <a:r>
              <a:rPr lang="en-US" dirty="0" err="1" smtClean="0"/>
              <a:t>so</a:t>
            </a:r>
            <a:r>
              <a:rPr lang="en-US" dirty="0" smtClean="0"/>
              <a:t> much to everyone who completed all </a:t>
            </a:r>
            <a:r>
              <a:rPr lang="en-US" dirty="0" smtClean="0"/>
              <a:t>competition </a:t>
            </a:r>
            <a:r>
              <a:rPr lang="en-US" dirty="0" smtClean="0"/>
              <a:t>checks in a timely fashion and submitted all components of their technical reports/abstracts to Sofia/Mrs. HD! We appreciate it ! You all have received 7-9 hours on SECME thus far.</a:t>
            </a:r>
          </a:p>
          <a:p>
            <a:r>
              <a:rPr lang="en-US" dirty="0" smtClean="0"/>
              <a:t>Everyone has been registered, and ALL group members must be attending the competition on March 18</a:t>
            </a:r>
            <a:r>
              <a:rPr lang="en-US" baseline="30000" dirty="0" smtClean="0"/>
              <a:t>th</a:t>
            </a:r>
            <a:r>
              <a:rPr lang="en-US" dirty="0" smtClean="0"/>
              <a:t>, Next Saturday</a:t>
            </a:r>
          </a:p>
        </p:txBody>
      </p:sp>
    </p:spTree>
    <p:extLst>
      <p:ext uri="{BB962C8B-B14F-4D97-AF65-F5344CB8AC3E}">
        <p14:creationId xmlns:p14="http://schemas.microsoft.com/office/powerpoint/2010/main" val="3281626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96288" cy="5029199"/>
          </a:xfrm>
        </p:spPr>
        <p:txBody>
          <a:bodyPr>
            <a:normAutofit fontScale="47500" lnSpcReduction="20000"/>
          </a:bodyPr>
          <a:lstStyle/>
          <a:p>
            <a:r>
              <a:rPr lang="en-US" sz="4000" dirty="0" smtClean="0"/>
              <a:t>Lillianna, Kiana, and Caitlyn- Bionic Hand</a:t>
            </a:r>
          </a:p>
          <a:p>
            <a:r>
              <a:rPr lang="en-US" sz="4000" dirty="0" smtClean="0"/>
              <a:t>Kyle, Chelsea, and </a:t>
            </a:r>
            <a:r>
              <a:rPr lang="en-US" sz="4000" dirty="0" err="1" smtClean="0"/>
              <a:t>Neshell</a:t>
            </a:r>
            <a:r>
              <a:rPr lang="en-US" sz="4000" dirty="0" smtClean="0"/>
              <a:t>-Mousetrap car</a:t>
            </a:r>
          </a:p>
          <a:p>
            <a:r>
              <a:rPr lang="en-US" sz="4000" dirty="0" smtClean="0"/>
              <a:t>Victor, Gaston, and Alejandro-Generator</a:t>
            </a:r>
          </a:p>
          <a:p>
            <a:r>
              <a:rPr lang="en-US" sz="4000" dirty="0" smtClean="0"/>
              <a:t>Maria, Angie, Cheyenne-Mousetrap</a:t>
            </a:r>
          </a:p>
          <a:p>
            <a:r>
              <a:rPr lang="en-US" sz="4000" dirty="0" err="1" smtClean="0"/>
              <a:t>Aleandra</a:t>
            </a:r>
            <a:r>
              <a:rPr lang="en-US" sz="4000" dirty="0" smtClean="0"/>
              <a:t>, Victoria, Arielle-Water Rocket</a:t>
            </a:r>
          </a:p>
          <a:p>
            <a:r>
              <a:rPr lang="en-US" sz="4000" dirty="0" smtClean="0"/>
              <a:t>Alejandro, William, Randy-Rocket</a:t>
            </a:r>
          </a:p>
          <a:p>
            <a:r>
              <a:rPr lang="en-US" sz="4000" dirty="0" err="1" smtClean="0"/>
              <a:t>Nika</a:t>
            </a:r>
            <a:r>
              <a:rPr lang="en-US" sz="4000" dirty="0" smtClean="0"/>
              <a:t>, Danielle, Sarah ,</a:t>
            </a:r>
            <a:r>
              <a:rPr lang="en-US" sz="4000" dirty="0" err="1" smtClean="0"/>
              <a:t>Ryanne</a:t>
            </a:r>
            <a:r>
              <a:rPr lang="en-US" sz="4000" dirty="0" smtClean="0"/>
              <a:t>-Team Challenge</a:t>
            </a:r>
          </a:p>
          <a:p>
            <a:r>
              <a:rPr lang="en-US" sz="4000" dirty="0" smtClean="0"/>
              <a:t>Camilo-Poster</a:t>
            </a:r>
          </a:p>
          <a:p>
            <a:r>
              <a:rPr lang="en-US" sz="4000" dirty="0" smtClean="0"/>
              <a:t>Sofia, Amaya, Faizan- Banner</a:t>
            </a:r>
          </a:p>
          <a:p>
            <a:r>
              <a:rPr lang="en-US" sz="4000" dirty="0" smtClean="0"/>
              <a:t>Ariana, Matthew, Kaitlyn-Bridge Building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6519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Any Questions, Comments, or Concerns about SECME specifically?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Awesome, on to the SNHS meeting then 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34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196755"/>
            <a:ext cx="9448800" cy="1143000"/>
          </a:xfrm>
        </p:spPr>
        <p:txBody>
          <a:bodyPr/>
          <a:lstStyle/>
          <a:p>
            <a:r>
              <a:rPr lang="en-US" dirty="0" smtClean="0"/>
              <a:t>Beach Cleanup-SNHS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85344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There will be a beach cleanup on </a:t>
            </a:r>
            <a:r>
              <a:rPr lang="en-US" sz="2400" b="1" u="sng" dirty="0" smtClean="0"/>
              <a:t>03/11</a:t>
            </a:r>
            <a:r>
              <a:rPr lang="en-US" sz="2400" dirty="0" smtClean="0"/>
              <a:t> at Hollywood beach from 9am-12pm</a:t>
            </a:r>
          </a:p>
          <a:p>
            <a:r>
              <a:rPr lang="en-US" sz="2400" dirty="0" smtClean="0"/>
              <a:t>It is a County sponsored beach sweep, so gloves, </a:t>
            </a:r>
            <a:r>
              <a:rPr lang="en-US" sz="2400" dirty="0" err="1" smtClean="0"/>
              <a:t>trashbags</a:t>
            </a:r>
            <a:r>
              <a:rPr lang="en-US" sz="2400" dirty="0" smtClean="0"/>
              <a:t>, </a:t>
            </a:r>
            <a:r>
              <a:rPr lang="en-US" sz="2400" dirty="0" err="1" smtClean="0"/>
              <a:t>etc</a:t>
            </a:r>
            <a:r>
              <a:rPr lang="en-US" sz="2400" dirty="0" smtClean="0"/>
              <a:t> are all provided. Don’t forget to bring water bottles, sunscreen, and some snacks ! </a:t>
            </a:r>
          </a:p>
          <a:p>
            <a:r>
              <a:rPr lang="en-US" sz="2400" dirty="0" smtClean="0"/>
              <a:t> At N </a:t>
            </a:r>
            <a:r>
              <a:rPr lang="en-US" sz="2400" dirty="0" err="1"/>
              <a:t>Broadwalk</a:t>
            </a:r>
            <a:r>
              <a:rPr lang="en-US" sz="2400" dirty="0"/>
              <a:t>, Hollywood, FL </a:t>
            </a:r>
            <a:r>
              <a:rPr lang="en-US" sz="2400" dirty="0" smtClean="0"/>
              <a:t>33019</a:t>
            </a:r>
          </a:p>
          <a:p>
            <a:r>
              <a:rPr lang="en-US" sz="2400" dirty="0" smtClean="0"/>
              <a:t>Sign up with </a:t>
            </a:r>
            <a:r>
              <a:rPr lang="en-US" sz="2400" b="1" u="sng" dirty="0" smtClean="0"/>
              <a:t>Remind Events BEFORE</a:t>
            </a:r>
            <a:r>
              <a:rPr lang="en-US" sz="2400" dirty="0" smtClean="0"/>
              <a:t> you go to clean the beach!.  You get 4 club hours. 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991100"/>
            <a:ext cx="26670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88600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97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Lectures!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788275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We will be starting a new activity and hour earning opportunity for members. Each quarter, members can have the opportunity of giving a lecture on any new health related innovation or research discovery to obtain 3 club hours. You must make a PowerPoint presentation(10 slides in length) that teaches other club members about a new aspect of health occupations/medical innovations. </a:t>
            </a:r>
          </a:p>
          <a:p>
            <a:r>
              <a:rPr lang="en-US" dirty="0" smtClean="0"/>
              <a:t>Next Lecture Date- </a:t>
            </a:r>
            <a:r>
              <a:rPr lang="en-US" dirty="0" smtClean="0"/>
              <a:t>March 28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! </a:t>
            </a:r>
          </a:p>
          <a:p>
            <a:r>
              <a:rPr lang="en-US" dirty="0" smtClean="0"/>
              <a:t>4 slots available for that day!</a:t>
            </a:r>
          </a:p>
        </p:txBody>
      </p:sp>
    </p:spTree>
    <p:extLst>
      <p:ext uri="{BB962C8B-B14F-4D97-AF65-F5344CB8AC3E}">
        <p14:creationId xmlns:p14="http://schemas.microsoft.com/office/powerpoint/2010/main" val="427402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863"/>
            <a:ext cx="8915400" cy="676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7508"/>
            <a:ext cx="2514600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6539" y="457200"/>
            <a:ext cx="2775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Lectures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124" y="1419944"/>
            <a:ext cx="838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Today: William Kong/</a:t>
            </a:r>
            <a:r>
              <a:rPr lang="en-US" sz="2400" dirty="0" err="1" smtClean="0">
                <a:solidFill>
                  <a:srgbClr val="C00000"/>
                </a:solidFill>
                <a:latin typeface="Imperial BT" panose="02040603050505020304" pitchFamily="18" charset="0"/>
              </a:rPr>
              <a:t>Uzair</a:t>
            </a:r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Imperial BT" panose="02040603050505020304" pitchFamily="18" charset="0"/>
              </a:rPr>
              <a:t>Farid</a:t>
            </a:r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 on their FIU research project!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March 28</a:t>
            </a:r>
            <a:r>
              <a:rPr lang="en-US" sz="2400" baseline="300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th</a:t>
            </a:r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 - TBA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April 18</a:t>
            </a:r>
            <a:r>
              <a:rPr lang="en-US" sz="2400" baseline="300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th</a:t>
            </a:r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- TBA</a:t>
            </a:r>
          </a:p>
          <a:p>
            <a:endParaRPr lang="en-US" sz="2400" dirty="0" smtClean="0">
              <a:solidFill>
                <a:srgbClr val="C00000"/>
              </a:solidFill>
              <a:latin typeface="Imperial BT" panose="02040603050505020304" pitchFamily="18" charset="0"/>
            </a:endParaRPr>
          </a:p>
          <a:p>
            <a:endParaRPr lang="en-US" sz="2400" dirty="0" smtClean="0">
              <a:solidFill>
                <a:srgbClr val="C00000"/>
              </a:solidFill>
              <a:latin typeface="Imperial BT" panose="02040603050505020304" pitchFamily="18" charset="0"/>
            </a:endParaRPr>
          </a:p>
          <a:p>
            <a:endParaRPr lang="en-US" sz="2400" dirty="0">
              <a:solidFill>
                <a:srgbClr val="C00000"/>
              </a:solidFill>
              <a:latin typeface="Imperial BT" panose="02040603050505020304" pitchFamily="18" charset="0"/>
            </a:endParaRPr>
          </a:p>
          <a:p>
            <a:endParaRPr lang="en-US" sz="2400" dirty="0">
              <a:solidFill>
                <a:srgbClr val="C00000"/>
              </a:solidFill>
              <a:latin typeface="Imperial BT" panose="02040603050505020304" pitchFamily="18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Guys, lectures are fun !!! Sign up to 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Do them !</a:t>
            </a:r>
            <a:endParaRPr lang="en-US" sz="2400" dirty="0">
              <a:solidFill>
                <a:srgbClr val="C00000"/>
              </a:solidFill>
              <a:latin typeface="Imperial BT" panose="02040603050505020304" pitchFamily="18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** Members are welcome to do lectures after getting their topics approved! It’s a great way to get hours! </a:t>
            </a:r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  <a:sym typeface="Wingdings" panose="05000000000000000000" pitchFamily="2" charset="2"/>
              </a:rPr>
              <a:t>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  <a:sym typeface="Wingdings" panose="05000000000000000000" pitchFamily="2" charset="2"/>
              </a:rPr>
              <a:t>We changed the date to accommodate new members !</a:t>
            </a:r>
            <a:endParaRPr lang="en-US" sz="2400" dirty="0">
              <a:solidFill>
                <a:srgbClr val="C00000"/>
              </a:solidFill>
              <a:latin typeface="Imperial BT" panose="02040603050505020304" pitchFamily="18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Imperial BT" panose="02040603050505020304" pitchFamily="18" charset="0"/>
              </a:rPr>
              <a:t> </a:t>
            </a:r>
          </a:p>
          <a:p>
            <a:endParaRPr lang="en-US" sz="2400" dirty="0">
              <a:solidFill>
                <a:srgbClr val="C00000"/>
              </a:solidFill>
              <a:latin typeface="Imperial BT" panose="02040603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745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Science Bowl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Science Bowl has been approved for MARCH 23</a:t>
            </a:r>
            <a:r>
              <a:rPr lang="en-US" baseline="30000" dirty="0" smtClean="0">
                <a:solidFill>
                  <a:schemeClr val="bg1"/>
                </a:solidFill>
              </a:rPr>
              <a:t>rd</a:t>
            </a:r>
            <a:r>
              <a:rPr lang="en-US" dirty="0" smtClean="0">
                <a:solidFill>
                  <a:schemeClr val="bg1"/>
                </a:solidFill>
              </a:rPr>
              <a:t> after the Early release! It is $3/person and $9 / team to sign up ! It will include </a:t>
            </a:r>
            <a:r>
              <a:rPr lang="en-US" dirty="0" smtClean="0">
                <a:solidFill>
                  <a:schemeClr val="bg1"/>
                </a:solidFill>
              </a:rPr>
              <a:t>physics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chem</a:t>
            </a:r>
            <a:r>
              <a:rPr lang="en-US" dirty="0" smtClean="0">
                <a:solidFill>
                  <a:schemeClr val="bg1"/>
                </a:solidFill>
              </a:rPr>
              <a:t>, and bio , and will be a double elimination competition like last year!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Check with your teachers to see if they’ll offer extra credit!!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Sign up with Mrs. HD ASAP! It is mandatory for those who did not compete in </a:t>
            </a:r>
            <a:r>
              <a:rPr lang="en-US" dirty="0" err="1" smtClean="0">
                <a:solidFill>
                  <a:schemeClr val="bg1"/>
                </a:solidFill>
              </a:rPr>
              <a:t>secme</a:t>
            </a:r>
            <a:r>
              <a:rPr lang="en-US" dirty="0" smtClean="0">
                <a:solidFill>
                  <a:schemeClr val="bg1"/>
                </a:solidFill>
              </a:rPr>
              <a:t>/complete all competition checks since January!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** Food is provided ( as always!)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Max of 35 teams can sign up, and </a:t>
            </a:r>
            <a:r>
              <a:rPr lang="en-US" dirty="0" smtClean="0">
                <a:solidFill>
                  <a:schemeClr val="bg1"/>
                </a:solidFill>
              </a:rPr>
              <a:t>it’ll </a:t>
            </a:r>
            <a:r>
              <a:rPr lang="en-US" dirty="0" smtClean="0">
                <a:solidFill>
                  <a:schemeClr val="bg1"/>
                </a:solidFill>
              </a:rPr>
              <a:t>be in the Cafeteria this year!!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8135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7_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663</Words>
  <Application>Microsoft Office PowerPoint</Application>
  <PresentationFormat>On-screen Show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Brush Script MT</vt:lpstr>
      <vt:lpstr>Calibri</vt:lpstr>
      <vt:lpstr>Calisto MT</vt:lpstr>
      <vt:lpstr>Georgia</vt:lpstr>
      <vt:lpstr>Imperial BT</vt:lpstr>
      <vt:lpstr>Trebuchet MS</vt:lpstr>
      <vt:lpstr>Wingdings</vt:lpstr>
      <vt:lpstr>Office Theme</vt:lpstr>
      <vt:lpstr>Capital</vt:lpstr>
      <vt:lpstr>Slipstream</vt:lpstr>
      <vt:lpstr>5_Capital</vt:lpstr>
      <vt:lpstr>1_Capital</vt:lpstr>
      <vt:lpstr>7_Capital</vt:lpstr>
      <vt:lpstr>PowerPoint Presentation</vt:lpstr>
      <vt:lpstr>Upcoming Dates to keep in Mind</vt:lpstr>
      <vt:lpstr>Upcoming Dates to keep in Mind</vt:lpstr>
      <vt:lpstr>Groups</vt:lpstr>
      <vt:lpstr>Any Questions, Comments, or Concerns about SECME specifically? Awesome, on to the SNHS meeting then !</vt:lpstr>
      <vt:lpstr>Beach Cleanup-SNHS</vt:lpstr>
      <vt:lpstr>Student Lectures!</vt:lpstr>
      <vt:lpstr>PowerPoint Presentation</vt:lpstr>
      <vt:lpstr>Science Bowl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SOFIA FAIZAN</dc:creator>
  <cp:lastModifiedBy>Amaya Richmond</cp:lastModifiedBy>
  <cp:revision>8</cp:revision>
  <dcterms:created xsi:type="dcterms:W3CDTF">2017-01-27T13:33:44Z</dcterms:created>
  <dcterms:modified xsi:type="dcterms:W3CDTF">2017-03-10T03:01:32Z</dcterms:modified>
</cp:coreProperties>
</file>